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 Thin"/>
      <p:regular r:id="rId37"/>
      <p:bold r:id="rId38"/>
      <p:italic r:id="rId39"/>
      <p:boldItalic r:id="rId40"/>
    </p:embeddedFont>
    <p:embeddedFont>
      <p:font typeface="Roboto Black"/>
      <p:bold r:id="rId41"/>
      <p:boldItalic r:id="rId42"/>
    </p:embeddedFont>
    <p:embeddedFont>
      <p:font typeface="Roboto Medium"/>
      <p:regular r:id="rId43"/>
      <p:bold r:id="rId44"/>
      <p:italic r:id="rId45"/>
      <p:boldItalic r:id="rId46"/>
    </p:embeddedFont>
    <p:embeddedFont>
      <p:font typeface="Roboto"/>
      <p:regular r:id="rId47"/>
      <p:bold r:id="rId48"/>
      <p:italic r:id="rId49"/>
      <p:boldItalic r:id="rId50"/>
    </p:embeddedFont>
    <p:embeddedFont>
      <p:font typeface="Roboto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5" roundtripDataSignature="AMtx7mgCfjXuhLXW/VfDQvsNHWNRHT8I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E50EB20-2C0B-4D8B-8B4C-27CF7026FC21}">
  <a:tblStyle styleId="{8E50EB20-2C0B-4D8B-8B4C-27CF7026FC2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boldItalic.fntdata"/><Relationship Id="rId42" Type="http://schemas.openxmlformats.org/officeDocument/2006/relationships/font" Target="fonts/RobotoBlack-boldItalic.fntdata"/><Relationship Id="rId41" Type="http://schemas.openxmlformats.org/officeDocument/2006/relationships/font" Target="fonts/RobotoBlack-bold.fntdata"/><Relationship Id="rId44" Type="http://schemas.openxmlformats.org/officeDocument/2006/relationships/font" Target="fonts/RobotoMedium-bold.fntdata"/><Relationship Id="rId43" Type="http://schemas.openxmlformats.org/officeDocument/2006/relationships/font" Target="fonts/RobotoMedium-regular.fntdata"/><Relationship Id="rId46" Type="http://schemas.openxmlformats.org/officeDocument/2006/relationships/font" Target="fonts/RobotoMedium-boldItalic.fntdata"/><Relationship Id="rId45" Type="http://schemas.openxmlformats.org/officeDocument/2006/relationships/font" Target="fonts/RobotoMedium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font" Target="fonts/RobotoThin-regular.fntdata"/><Relationship Id="rId36" Type="http://schemas.openxmlformats.org/officeDocument/2006/relationships/slide" Target="slides/slide30.xml"/><Relationship Id="rId39" Type="http://schemas.openxmlformats.org/officeDocument/2006/relationships/font" Target="fonts/RobotoThin-italic.fntdata"/><Relationship Id="rId38" Type="http://schemas.openxmlformats.org/officeDocument/2006/relationships/font" Target="fonts/RobotoThin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Light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RobotoLight-italic.fntdata"/><Relationship Id="rId52" Type="http://schemas.openxmlformats.org/officeDocument/2006/relationships/font" Target="fonts/RobotoLight-bold.fntdata"/><Relationship Id="rId11" Type="http://schemas.openxmlformats.org/officeDocument/2006/relationships/slide" Target="slides/slide5.xml"/><Relationship Id="rId55" Type="http://customschemas.google.com/relationships/presentationmetadata" Target="metadata"/><Relationship Id="rId10" Type="http://schemas.openxmlformats.org/officeDocument/2006/relationships/slide" Target="slides/slide4.xml"/><Relationship Id="rId54" Type="http://schemas.openxmlformats.org/officeDocument/2006/relationships/font" Target="fonts/Roboto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6" name="Google Shape;113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7" name="Google Shape;115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7" name="Google Shape;117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8" name="Google Shape;11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0" name="Google Shape;124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1" name="Google Shape;12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8" name="Google Shape;1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8" name="Google Shape;127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9" name="Google Shape;128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1" name="Google Shape;13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3" name="Google Shape;13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4" name="Google Shape;132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4" name="Google Shape;133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1" name="Google Shape;134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9" name="Google Shape;134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7" name="Google Shape;13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5" name="Google Shape;13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3" name="Google Shape;1373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1" name="Google Shape;138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2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3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4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4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4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4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4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4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4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42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4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4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4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4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4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4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4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4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4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4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4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4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4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4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4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4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4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4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4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4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48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4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49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4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4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5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5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5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5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5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5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5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5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5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5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5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5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5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3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5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5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5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5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5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5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5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5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5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5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5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5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5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5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5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5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5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5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5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5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5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5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5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5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5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5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5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5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5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5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5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5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5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5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5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5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5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5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5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5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5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5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5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5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5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5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5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5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5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5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5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5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5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5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5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5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5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5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5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5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5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5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5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5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5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5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5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5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5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5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5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5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5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5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5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5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5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5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5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5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5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5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5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5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5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5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5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5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5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5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5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5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5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5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5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5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5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5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5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5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5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5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5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5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5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5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5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5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5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5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5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5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5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5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5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5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5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5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5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5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5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5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5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57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5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5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57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57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5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5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5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5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5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5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5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5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5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5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5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5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5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5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5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5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5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5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5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5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5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5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5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5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5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5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5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5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5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5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6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6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6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6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6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3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6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6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6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6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6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6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6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6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6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6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6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6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6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6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6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6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6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6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6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6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6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6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6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6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6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6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6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6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6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6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6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6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6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6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6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6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6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6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6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6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6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6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6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6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6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6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6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6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6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6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6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6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6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6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6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6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6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6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6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6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6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6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6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6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6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6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6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6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6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6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6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6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6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6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6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6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6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7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7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7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7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7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7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7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7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7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7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7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35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5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5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35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35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3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7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7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7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7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7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7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7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7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7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7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7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7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7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7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71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7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7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7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7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7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7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7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7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7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7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7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7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7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7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7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7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7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7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7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7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7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7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7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7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7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7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7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7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7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7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7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7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7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7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7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7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7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7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7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7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7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7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7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7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7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7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7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7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7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7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7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7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7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7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7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7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7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7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7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7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7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7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7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7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7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7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7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7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7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7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7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7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7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7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7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7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7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7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7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7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7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7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7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7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7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7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7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7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7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7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7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7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7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7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7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7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7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7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7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7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7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7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7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7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7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7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7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7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7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7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7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7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7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7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7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7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7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7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7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7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8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8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3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3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3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3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3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3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8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8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3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3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3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3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3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3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3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3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3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3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3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4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4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4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Relationship Id="rId4" Type="http://schemas.openxmlformats.org/officeDocument/2006/relationships/image" Target="../media/image57.png"/><Relationship Id="rId5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1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Accessible Files and Directories</a:t>
            </a:r>
            <a:endParaRPr/>
          </a:p>
        </p:txBody>
      </p:sp>
      <p:sp>
        <p:nvSpPr>
          <p:cNvPr id="1118" name="Google Shape;1118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9" name="Google Shape;1119;p10"/>
          <p:cNvSpPr/>
          <p:nvPr/>
        </p:nvSpPr>
        <p:spPr>
          <a:xfrm flipH="1">
            <a:off x="1126714" y="731709"/>
            <a:ext cx="1630788" cy="1663098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0"/>
          <p:cNvSpPr txBox="1"/>
          <p:nvPr/>
        </p:nvSpPr>
        <p:spPr>
          <a:xfrm>
            <a:off x="1107641" y="815525"/>
            <a:ext cx="1709950" cy="1391126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Browsing the open port 80, we were able to read files in every directory.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1" name="Google Shape;1121;p10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2" name="Google Shape;1122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3" name="Google Shape;1123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4" name="Google Shape;1124;p10"/>
          <p:cNvGrpSpPr/>
          <p:nvPr/>
        </p:nvGrpSpPr>
        <p:grpSpPr>
          <a:xfrm>
            <a:off x="429182" y="2305010"/>
            <a:ext cx="533372" cy="533480"/>
            <a:chOff x="457200" y="1378813"/>
            <a:chExt cx="695400" cy="695450"/>
          </a:xfrm>
        </p:grpSpPr>
        <p:sp>
          <p:nvSpPr>
            <p:cNvPr id="1125" name="Google Shape;1125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6" name="Google Shape;1126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7" name="Google Shape;1127;p10"/>
          <p:cNvSpPr/>
          <p:nvPr/>
        </p:nvSpPr>
        <p:spPr>
          <a:xfrm flipH="1">
            <a:off x="1107641" y="2543310"/>
            <a:ext cx="1630789" cy="1663099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0"/>
          <p:cNvSpPr txBox="1"/>
          <p:nvPr/>
        </p:nvSpPr>
        <p:spPr>
          <a:xfrm>
            <a:off x="1053945" y="2693047"/>
            <a:ext cx="1863067" cy="151336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Here we have access to a file with directions to the secret file location. Ashton.txt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9" name="Google Shape;1129;p10"/>
          <p:cNvGrpSpPr/>
          <p:nvPr/>
        </p:nvGrpSpPr>
        <p:grpSpPr>
          <a:xfrm>
            <a:off x="3440278" y="815525"/>
            <a:ext cx="533372" cy="533480"/>
            <a:chOff x="457200" y="1378813"/>
            <a:chExt cx="695400" cy="695450"/>
          </a:xfrm>
        </p:grpSpPr>
        <p:sp>
          <p:nvSpPr>
            <p:cNvPr id="1130" name="Google Shape;1130;p1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1" name="Google Shape;1131;p1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able&#10;&#10;Description automatically generated" id="1132" name="Google Shape;113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0763" y="887903"/>
            <a:ext cx="3112036" cy="18937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&#10;&#10;Description automatically generated" id="1133" name="Google Shape;1133;p10"/>
          <p:cNvPicPr preferRelativeResize="0"/>
          <p:nvPr/>
        </p:nvPicPr>
        <p:blipFill rotWithShape="1">
          <a:blip r:embed="rId4">
            <a:alphaModFix/>
          </a:blip>
          <a:srcRect b="23409" l="0" r="222" t="0"/>
          <a:stretch/>
        </p:blipFill>
        <p:spPr>
          <a:xfrm>
            <a:off x="2963629" y="3035884"/>
            <a:ext cx="5943592" cy="1122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Brute Force Password</a:t>
            </a:r>
            <a:endParaRPr/>
          </a:p>
        </p:txBody>
      </p:sp>
      <p:sp>
        <p:nvSpPr>
          <p:cNvPr id="1139" name="Google Shape;1139;p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40" name="Google Shape;1140;p11"/>
          <p:cNvSpPr/>
          <p:nvPr/>
        </p:nvSpPr>
        <p:spPr>
          <a:xfrm flipH="1">
            <a:off x="1126714" y="731709"/>
            <a:ext cx="1630788" cy="1663098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1"/>
          <p:cNvSpPr txBox="1"/>
          <p:nvPr/>
        </p:nvSpPr>
        <p:spPr>
          <a:xfrm>
            <a:off x="1107641" y="815525"/>
            <a:ext cx="1709950" cy="1391126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hydra and a wordlist we brute force Ashton’s password.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2" name="Google Shape;1142;p1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43" name="Google Shape;1143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5" name="Google Shape;1145;p11"/>
          <p:cNvGrpSpPr/>
          <p:nvPr/>
        </p:nvGrpSpPr>
        <p:grpSpPr>
          <a:xfrm>
            <a:off x="3923650" y="810887"/>
            <a:ext cx="533372" cy="533480"/>
            <a:chOff x="457200" y="1378813"/>
            <a:chExt cx="695400" cy="695450"/>
          </a:xfrm>
        </p:grpSpPr>
        <p:sp>
          <p:nvSpPr>
            <p:cNvPr id="1146" name="Google Shape;1146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7" name="Google Shape;1147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8" name="Google Shape;1148;p11"/>
          <p:cNvSpPr/>
          <p:nvPr/>
        </p:nvSpPr>
        <p:spPr>
          <a:xfrm flipH="1">
            <a:off x="4763072" y="724112"/>
            <a:ext cx="1759608" cy="1561596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1"/>
          <p:cNvSpPr txBox="1"/>
          <p:nvPr/>
        </p:nvSpPr>
        <p:spPr>
          <a:xfrm>
            <a:off x="4763073" y="698071"/>
            <a:ext cx="1923156" cy="1480875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exploit confirmed username ‘ashton’ and provided the password ‘leopoldo’.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0" name="Google Shape;1150;p11"/>
          <p:cNvGrpSpPr/>
          <p:nvPr/>
        </p:nvGrpSpPr>
        <p:grpSpPr>
          <a:xfrm>
            <a:off x="457205" y="2631162"/>
            <a:ext cx="533372" cy="533480"/>
            <a:chOff x="457200" y="1378813"/>
            <a:chExt cx="695400" cy="695450"/>
          </a:xfrm>
        </p:grpSpPr>
        <p:sp>
          <p:nvSpPr>
            <p:cNvPr id="1151" name="Google Shape;1151;p1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1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ext&#10;&#10;Description automatically generated" id="1153" name="Google Shape;115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929" y="3591123"/>
            <a:ext cx="7342187" cy="9959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154" name="Google Shape;1154;p11"/>
          <p:cNvPicPr preferRelativeResize="0"/>
          <p:nvPr/>
        </p:nvPicPr>
        <p:blipFill rotWithShape="1">
          <a:blip r:embed="rId4">
            <a:alphaModFix/>
          </a:blip>
          <a:srcRect b="10949" l="3890" r="2883" t="13761"/>
          <a:stretch/>
        </p:blipFill>
        <p:spPr>
          <a:xfrm>
            <a:off x="1472736" y="2508474"/>
            <a:ext cx="5312589" cy="1007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Brute Force Password</a:t>
            </a:r>
            <a:endParaRPr/>
          </a:p>
        </p:txBody>
      </p:sp>
      <p:sp>
        <p:nvSpPr>
          <p:cNvPr id="1160" name="Google Shape;1160;p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61" name="Google Shape;1161;p12"/>
          <p:cNvSpPr/>
          <p:nvPr/>
        </p:nvSpPr>
        <p:spPr>
          <a:xfrm flipH="1">
            <a:off x="1330513" y="756459"/>
            <a:ext cx="2348645" cy="1461641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2"/>
          <p:cNvSpPr txBox="1"/>
          <p:nvPr/>
        </p:nvSpPr>
        <p:spPr>
          <a:xfrm>
            <a:off x="1330513" y="685747"/>
            <a:ext cx="2467394" cy="1569196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Ashton’s credentials provided additional instructions to connect to the WebDav server.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63" name="Google Shape;1163;p1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4" name="Google Shape;1164;p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5" name="Google Shape;1165;p1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6" name="Google Shape;1166;p12"/>
          <p:cNvGrpSpPr/>
          <p:nvPr/>
        </p:nvGrpSpPr>
        <p:grpSpPr>
          <a:xfrm>
            <a:off x="4468308" y="864784"/>
            <a:ext cx="533372" cy="533480"/>
            <a:chOff x="457200" y="1378813"/>
            <a:chExt cx="695400" cy="695450"/>
          </a:xfrm>
        </p:grpSpPr>
        <p:sp>
          <p:nvSpPr>
            <p:cNvPr id="1167" name="Google Shape;1167;p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8" name="Google Shape;1168;p1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9" name="Google Shape;1169;p12"/>
          <p:cNvSpPr/>
          <p:nvPr/>
        </p:nvSpPr>
        <p:spPr>
          <a:xfrm flipH="1">
            <a:off x="5205459" y="756461"/>
            <a:ext cx="2835214" cy="130677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12"/>
          <p:cNvSpPr txBox="1"/>
          <p:nvPr/>
        </p:nvSpPr>
        <p:spPr>
          <a:xfrm>
            <a:off x="5205459" y="680317"/>
            <a:ext cx="2986356" cy="1537784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Logged on to view contents of secret-folder/connect_to_corp_server where we found ryan’s hash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71" name="Google Shape;1171;p12"/>
          <p:cNvGrpSpPr/>
          <p:nvPr/>
        </p:nvGrpSpPr>
        <p:grpSpPr>
          <a:xfrm>
            <a:off x="480416" y="2446898"/>
            <a:ext cx="533372" cy="533480"/>
            <a:chOff x="457200" y="1378813"/>
            <a:chExt cx="695400" cy="695450"/>
          </a:xfrm>
        </p:grpSpPr>
        <p:sp>
          <p:nvSpPr>
            <p:cNvPr id="1172" name="Google Shape;1172;p1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73" name="Google Shape;1173;p1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raphical user interface, text, application&#10;&#10;Description automatically generated" id="1174" name="Google Shape;11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008" y="2541615"/>
            <a:ext cx="6362045" cy="184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Hashed Passwords</a:t>
            </a:r>
            <a:endParaRPr/>
          </a:p>
        </p:txBody>
      </p:sp>
      <p:sp>
        <p:nvSpPr>
          <p:cNvPr id="1180" name="Google Shape;1180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1" name="Google Shape;1181;p13"/>
          <p:cNvSpPr/>
          <p:nvPr/>
        </p:nvSpPr>
        <p:spPr>
          <a:xfrm flipH="1">
            <a:off x="1126714" y="681691"/>
            <a:ext cx="2041596" cy="1527072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3"/>
          <p:cNvSpPr txBox="1"/>
          <p:nvPr/>
        </p:nvSpPr>
        <p:spPr>
          <a:xfrm>
            <a:off x="1104998" y="652874"/>
            <a:ext cx="2215408" cy="152707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Paste the hash on available websites like crackstation.net to get reverse hashed password.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3" name="Google Shape;1183;p1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84" name="Google Shape;1184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5" name="Google Shape;1185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86" name="Google Shape;1186;p13"/>
          <p:cNvGrpSpPr/>
          <p:nvPr/>
        </p:nvGrpSpPr>
        <p:grpSpPr>
          <a:xfrm>
            <a:off x="514935" y="2536511"/>
            <a:ext cx="533372" cy="533480"/>
            <a:chOff x="457200" y="1378813"/>
            <a:chExt cx="695400" cy="695450"/>
          </a:xfrm>
        </p:grpSpPr>
        <p:sp>
          <p:nvSpPr>
            <p:cNvPr id="1187" name="Google Shape;1187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8" name="Google Shape;1188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89" name="Google Shape;1189;p13"/>
          <p:cNvSpPr/>
          <p:nvPr/>
        </p:nvSpPr>
        <p:spPr>
          <a:xfrm flipH="1">
            <a:off x="1126714" y="2437239"/>
            <a:ext cx="2103705" cy="136842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3"/>
          <p:cNvSpPr txBox="1"/>
          <p:nvPr/>
        </p:nvSpPr>
        <p:spPr>
          <a:xfrm>
            <a:off x="1083644" y="2340069"/>
            <a:ext cx="2041596" cy="152707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Ryan’s usernamae and password of linux4u will grant access to the /webdav folder.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1" name="Google Shape;1191;p13"/>
          <p:cNvGrpSpPr/>
          <p:nvPr/>
        </p:nvGrpSpPr>
        <p:grpSpPr>
          <a:xfrm>
            <a:off x="3571032" y="743209"/>
            <a:ext cx="533372" cy="533480"/>
            <a:chOff x="457200" y="1378813"/>
            <a:chExt cx="695400" cy="695450"/>
          </a:xfrm>
        </p:grpSpPr>
        <p:sp>
          <p:nvSpPr>
            <p:cNvPr id="1192" name="Google Shape;1192;p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3" name="Google Shape;1193;p1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raphical user interface, text&#10;&#10;Description automatically generated" id="1194" name="Google Shape;11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1192" y="869253"/>
            <a:ext cx="3905925" cy="1667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5765" y="2616364"/>
            <a:ext cx="2505994" cy="1863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LFI exploit</a:t>
            </a:r>
            <a:endParaRPr/>
          </a:p>
        </p:txBody>
      </p:sp>
      <p:sp>
        <p:nvSpPr>
          <p:cNvPr id="1201" name="Google Shape;1201;p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2" name="Google Shape;1202;p14"/>
          <p:cNvSpPr/>
          <p:nvPr/>
        </p:nvSpPr>
        <p:spPr>
          <a:xfrm flipH="1">
            <a:off x="1126714" y="681691"/>
            <a:ext cx="2041596" cy="1527072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4"/>
          <p:cNvSpPr txBox="1"/>
          <p:nvPr/>
        </p:nvSpPr>
        <p:spPr>
          <a:xfrm>
            <a:off x="1104998" y="652874"/>
            <a:ext cx="2041596" cy="152707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msfvenom and meterpreter to deliver a payload and establish a reverse shell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04" name="Google Shape;1204;p14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05" name="Google Shape;1205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6" name="Google Shape;1206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07" name="Google Shape;1207;p14"/>
          <p:cNvGrpSpPr/>
          <p:nvPr/>
        </p:nvGrpSpPr>
        <p:grpSpPr>
          <a:xfrm>
            <a:off x="514935" y="2385371"/>
            <a:ext cx="533372" cy="533480"/>
            <a:chOff x="457200" y="1378813"/>
            <a:chExt cx="695400" cy="695450"/>
          </a:xfrm>
        </p:grpSpPr>
        <p:sp>
          <p:nvSpPr>
            <p:cNvPr id="1208" name="Google Shape;1208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09" name="Google Shape;1209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0" name="Google Shape;1210;p14"/>
          <p:cNvSpPr/>
          <p:nvPr/>
        </p:nvSpPr>
        <p:spPr>
          <a:xfrm flipH="1">
            <a:off x="1126714" y="2293656"/>
            <a:ext cx="2103705" cy="136842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4"/>
          <p:cNvSpPr txBox="1"/>
          <p:nvPr/>
        </p:nvSpPr>
        <p:spPr>
          <a:xfrm>
            <a:off x="1083644" y="2234271"/>
            <a:ext cx="2041596" cy="152707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Shows server is suceptable to malicious file uploads. Attaker can now execute php script.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12" name="Google Shape;1212;p14"/>
          <p:cNvGrpSpPr/>
          <p:nvPr/>
        </p:nvGrpSpPr>
        <p:grpSpPr>
          <a:xfrm>
            <a:off x="3571032" y="743209"/>
            <a:ext cx="533372" cy="533480"/>
            <a:chOff x="457200" y="1378813"/>
            <a:chExt cx="695400" cy="695450"/>
          </a:xfrm>
        </p:grpSpPr>
        <p:sp>
          <p:nvSpPr>
            <p:cNvPr id="1213" name="Google Shape;1213;p1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14" name="Google Shape;1214;p1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ext&#10;&#10;Description automatically generated" id="1215" name="Google Shape;1215;p14"/>
          <p:cNvPicPr preferRelativeResize="0"/>
          <p:nvPr/>
        </p:nvPicPr>
        <p:blipFill rotWithShape="1">
          <a:blip r:embed="rId3">
            <a:alphaModFix/>
          </a:blip>
          <a:srcRect b="-254" l="0" r="4778" t="10281"/>
          <a:stretch/>
        </p:blipFill>
        <p:spPr>
          <a:xfrm>
            <a:off x="4312094" y="2271339"/>
            <a:ext cx="3563381" cy="22625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216" name="Google Shape;121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6284" y="908571"/>
            <a:ext cx="4039044" cy="103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LFI exploit</a:t>
            </a:r>
            <a:endParaRPr/>
          </a:p>
        </p:txBody>
      </p:sp>
      <p:sp>
        <p:nvSpPr>
          <p:cNvPr id="1222" name="Google Shape;1222;p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3" name="Google Shape;1223;p15"/>
          <p:cNvSpPr/>
          <p:nvPr/>
        </p:nvSpPr>
        <p:spPr>
          <a:xfrm flipH="1">
            <a:off x="1126714" y="681691"/>
            <a:ext cx="1998526" cy="1498255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5"/>
          <p:cNvSpPr txBox="1"/>
          <p:nvPr/>
        </p:nvSpPr>
        <p:spPr>
          <a:xfrm>
            <a:off x="1104998" y="652874"/>
            <a:ext cx="2020242" cy="1527072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msfvenom and meterpreter to deliver a payload and establish a reverse shell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25" name="Google Shape;1225;p1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26" name="Google Shape;1226;p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27" name="Google Shape;1227;p1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8" name="Google Shape;1228;p15"/>
          <p:cNvGrpSpPr/>
          <p:nvPr/>
        </p:nvGrpSpPr>
        <p:grpSpPr>
          <a:xfrm>
            <a:off x="514935" y="2536511"/>
            <a:ext cx="533372" cy="533480"/>
            <a:chOff x="457200" y="1378813"/>
            <a:chExt cx="695400" cy="695450"/>
          </a:xfrm>
        </p:grpSpPr>
        <p:sp>
          <p:nvSpPr>
            <p:cNvPr id="1229" name="Google Shape;1229;p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30" name="Google Shape;1230;p1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1" name="Google Shape;1231;p15"/>
          <p:cNvSpPr/>
          <p:nvPr/>
        </p:nvSpPr>
        <p:spPr>
          <a:xfrm flipH="1">
            <a:off x="1126712" y="2437239"/>
            <a:ext cx="1998527" cy="1736422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15"/>
          <p:cNvSpPr txBox="1"/>
          <p:nvPr/>
        </p:nvSpPr>
        <p:spPr>
          <a:xfrm>
            <a:off x="1083644" y="2340069"/>
            <a:ext cx="2041596" cy="1743416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Using msfconsole with Ryan’s usernamae and password of linux4u will grant access to the /webdav folder and upload a php script.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33" name="Google Shape;1233;p15"/>
          <p:cNvGrpSpPr/>
          <p:nvPr/>
        </p:nvGrpSpPr>
        <p:grpSpPr>
          <a:xfrm>
            <a:off x="3571032" y="743209"/>
            <a:ext cx="533372" cy="533480"/>
            <a:chOff x="457200" y="1378813"/>
            <a:chExt cx="695400" cy="695450"/>
          </a:xfrm>
        </p:grpSpPr>
        <p:sp>
          <p:nvSpPr>
            <p:cNvPr id="1234" name="Google Shape;1234;p1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35" name="Google Shape;1235;p1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raphical user interface, text&#10;&#10;Description automatically generated" id="1236" name="Google Shape;12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1104" y="2581588"/>
            <a:ext cx="3222860" cy="22261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237" name="Google Shape;123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3450" y="724879"/>
            <a:ext cx="4500712" cy="1809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LFI exploit</a:t>
            </a:r>
            <a:endParaRPr/>
          </a:p>
        </p:txBody>
      </p:sp>
      <p:sp>
        <p:nvSpPr>
          <p:cNvPr id="1243" name="Google Shape;1243;p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4" name="Google Shape;1244;p16"/>
          <p:cNvSpPr/>
          <p:nvPr/>
        </p:nvSpPr>
        <p:spPr>
          <a:xfrm flipH="1">
            <a:off x="1126714" y="681691"/>
            <a:ext cx="2269736" cy="2149284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16"/>
          <p:cNvSpPr txBox="1"/>
          <p:nvPr/>
        </p:nvSpPr>
        <p:spPr>
          <a:xfrm>
            <a:off x="1173089" y="604114"/>
            <a:ext cx="2291452" cy="2166751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 msfvenom and meterpreter to deliver a payload and establish a reverse shell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 listener: mfsconsole use exploit/multi/handler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set payload php/meterpreter/reverse_tcp</a:t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46" name="Google Shape;1246;p1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247" name="Google Shape;1247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48" name="Google Shape;1248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9" name="Google Shape;1249;p16"/>
          <p:cNvGrpSpPr/>
          <p:nvPr/>
        </p:nvGrpSpPr>
        <p:grpSpPr>
          <a:xfrm>
            <a:off x="3966521" y="810176"/>
            <a:ext cx="533372" cy="533480"/>
            <a:chOff x="457200" y="1378813"/>
            <a:chExt cx="695400" cy="695450"/>
          </a:xfrm>
        </p:grpSpPr>
        <p:sp>
          <p:nvSpPr>
            <p:cNvPr id="1250" name="Google Shape;1250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51" name="Google Shape;1251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2" name="Google Shape;1252;p16"/>
          <p:cNvSpPr/>
          <p:nvPr/>
        </p:nvSpPr>
        <p:spPr>
          <a:xfrm flipH="1">
            <a:off x="4625067" y="737171"/>
            <a:ext cx="2051879" cy="1963453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16"/>
          <p:cNvSpPr txBox="1"/>
          <p:nvPr/>
        </p:nvSpPr>
        <p:spPr>
          <a:xfrm>
            <a:off x="4572000" y="614949"/>
            <a:ext cx="2032840" cy="2004426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With the shell script in place, use msfvenom to set up the listening port. Allows directory transversal for attacker to discover additional information.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254" name="Google Shape;1254;p16"/>
          <p:cNvGrpSpPr/>
          <p:nvPr/>
        </p:nvGrpSpPr>
        <p:grpSpPr>
          <a:xfrm>
            <a:off x="639717" y="3219761"/>
            <a:ext cx="533372" cy="533480"/>
            <a:chOff x="457200" y="1378813"/>
            <a:chExt cx="695400" cy="695450"/>
          </a:xfrm>
        </p:grpSpPr>
        <p:sp>
          <p:nvSpPr>
            <p:cNvPr id="1255" name="Google Shape;1255;p1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56" name="Google Shape;1256;p1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57" name="Google Shape;1257;p16"/>
          <p:cNvPicPr preferRelativeResize="0"/>
          <p:nvPr/>
        </p:nvPicPr>
        <p:blipFill rotWithShape="1">
          <a:blip r:embed="rId3">
            <a:alphaModFix/>
          </a:blip>
          <a:srcRect b="0" l="2616" r="2126" t="0"/>
          <a:stretch/>
        </p:blipFill>
        <p:spPr>
          <a:xfrm>
            <a:off x="1554828" y="3134538"/>
            <a:ext cx="5742767" cy="618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1258" name="Google Shape;1258;p16"/>
          <p:cNvPicPr preferRelativeResize="0"/>
          <p:nvPr/>
        </p:nvPicPr>
        <p:blipFill rotWithShape="1">
          <a:blip r:embed="rId4">
            <a:alphaModFix/>
          </a:blip>
          <a:srcRect b="0" l="0" r="0" t="53713"/>
          <a:stretch/>
        </p:blipFill>
        <p:spPr>
          <a:xfrm>
            <a:off x="1673591" y="3890464"/>
            <a:ext cx="2752621" cy="349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3" name="Google Shape;126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64" name="Google Shape;1264;p17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5" name="Google Shape;1265;p1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1" name="Google Shape;1271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72" name="Google Shape;1272;p18"/>
          <p:cNvSpPr/>
          <p:nvPr/>
        </p:nvSpPr>
        <p:spPr>
          <a:xfrm>
            <a:off x="367350" y="1806129"/>
            <a:ext cx="8409300" cy="2856553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3" name="Google Shape;1273;p18"/>
          <p:cNvSpPr txBox="1"/>
          <p:nvPr>
            <p:ph idx="1" type="subTitle"/>
          </p:nvPr>
        </p:nvSpPr>
        <p:spPr>
          <a:xfrm>
            <a:off x="558224" y="626749"/>
            <a:ext cx="58521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began on January 29, 2022, at approximately 1720.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Close to 4000 connections occurred, seen above an average baseline of around 2800.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peak in traffic indicates the port scan and can be filter on with the User Agent as NMAP Scripting Engine.</a:t>
            </a:r>
            <a:endParaRPr/>
          </a:p>
        </p:txBody>
      </p:sp>
      <p:pic>
        <p:nvPicPr>
          <p:cNvPr id="1274" name="Google Shape;127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5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275" name="Google Shape;127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74701" y="1974748"/>
            <a:ext cx="5562268" cy="2542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1" name="Google Shape;1281;p1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82" name="Google Shape;1282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83" name="Google Shape;1283;p19"/>
          <p:cNvSpPr/>
          <p:nvPr/>
        </p:nvSpPr>
        <p:spPr>
          <a:xfrm>
            <a:off x="367350" y="1435835"/>
            <a:ext cx="8409300" cy="3264633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4" name="Google Shape;1284;p19"/>
          <p:cNvSpPr txBox="1"/>
          <p:nvPr>
            <p:ph idx="1" type="subTitle"/>
          </p:nvPr>
        </p:nvSpPr>
        <p:spPr>
          <a:xfrm>
            <a:off x="367349" y="675975"/>
            <a:ext cx="7265245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time the request occur was around 18:22.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16,183 requests to the /company_folders/secret_folder.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Connection to the dav server yielded finding Ryan’s hash (username and password)</a:t>
            </a:r>
            <a:endParaRPr sz="1200"/>
          </a:p>
        </p:txBody>
      </p:sp>
      <p:pic>
        <p:nvPicPr>
          <p:cNvPr id="1285" name="Google Shape;128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50" y="724155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6" name="Google Shape;128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3757" y="1610622"/>
            <a:ext cx="7715605" cy="2704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2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2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2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2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2" name="Google Shape;1292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93" name="Google Shape;1293;p20"/>
          <p:cNvSpPr/>
          <p:nvPr/>
        </p:nvSpPr>
        <p:spPr>
          <a:xfrm>
            <a:off x="475666" y="1159068"/>
            <a:ext cx="8300984" cy="3336598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4" name="Google Shape;1294;p20"/>
          <p:cNvSpPr txBox="1"/>
          <p:nvPr>
            <p:ph idx="1" type="subTitle"/>
          </p:nvPr>
        </p:nvSpPr>
        <p:spPr>
          <a:xfrm>
            <a:off x="367350" y="647834"/>
            <a:ext cx="6139248" cy="8142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baseline hovers approximately around 2500.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16183 request were made before the attacker discovered the password.</a:t>
            </a:r>
            <a:endParaRPr sz="1200"/>
          </a:p>
        </p:txBody>
      </p:sp>
      <p:pic>
        <p:nvPicPr>
          <p:cNvPr id="1295" name="Google Shape;129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666" y="801593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7350" y="1159068"/>
            <a:ext cx="2130852" cy="2522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350" y="3775402"/>
            <a:ext cx="6794192" cy="8345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bar chart&#10;&#10;Description automatically generated" id="1298" name="Google Shape;129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29681" y="1270548"/>
            <a:ext cx="4331861" cy="2390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</a:t>
            </a: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04" name="Google Shape;1304;p21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305" name="Google Shape;1305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06" name="Google Shape;1306;p21"/>
          <p:cNvSpPr/>
          <p:nvPr/>
        </p:nvSpPr>
        <p:spPr>
          <a:xfrm>
            <a:off x="367350" y="1435835"/>
            <a:ext cx="8409300" cy="3264633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7" name="Google Shape;1307;p21"/>
          <p:cNvSpPr txBox="1"/>
          <p:nvPr>
            <p:ph idx="1" type="subTitle"/>
          </p:nvPr>
        </p:nvSpPr>
        <p:spPr>
          <a:xfrm>
            <a:off x="367349" y="675975"/>
            <a:ext cx="7265245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time the request occur was around 18:22.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16,183 requests were made; originating from 192.168.1.90.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Connection to the dav server revealed Ryan’s hash (username and password)</a:t>
            </a:r>
            <a:endParaRPr sz="1200"/>
          </a:p>
        </p:txBody>
      </p:sp>
      <p:pic>
        <p:nvPicPr>
          <p:cNvPr id="1308" name="Google Shape;130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50" y="724155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721" y="3545761"/>
            <a:ext cx="6242845" cy="10729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1310" name="Google Shape;13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5720" y="1460811"/>
            <a:ext cx="3646260" cy="20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6" name="Google Shape;1316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17" name="Google Shape;1317;p22"/>
          <p:cNvSpPr/>
          <p:nvPr/>
        </p:nvSpPr>
        <p:spPr>
          <a:xfrm>
            <a:off x="367348" y="1449137"/>
            <a:ext cx="8571378" cy="3300683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8" name="Google Shape;1318;p22"/>
          <p:cNvSpPr txBox="1"/>
          <p:nvPr>
            <p:ph idx="1" type="subTitle"/>
          </p:nvPr>
        </p:nvSpPr>
        <p:spPr>
          <a:xfrm>
            <a:off x="367348" y="667216"/>
            <a:ext cx="7703632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38 requests were made to /webdav/ passwd.dav and 52 requests to rlxv213.php.  A put command around 18:44 and a use of the connection continueing to at least 19:42.</a:t>
            </a:r>
            <a:endParaRPr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Using Ryan’s credentials, we can upload a php script to open a reverse shell.</a:t>
            </a:r>
            <a:endParaRPr sz="1200"/>
          </a:p>
        </p:txBody>
      </p:sp>
      <p:pic>
        <p:nvPicPr>
          <p:cNvPr id="1319" name="Google Shape;13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49" y="74130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1320" name="Google Shape;132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805" y="2880914"/>
            <a:ext cx="6941691" cy="1831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application&#10;&#10;Description automatically generated" id="1321" name="Google Shape;132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805" y="1574613"/>
            <a:ext cx="8432940" cy="1217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Reverse Shell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27" name="Google Shape;1327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28" name="Google Shape;1328;p23"/>
          <p:cNvSpPr/>
          <p:nvPr/>
        </p:nvSpPr>
        <p:spPr>
          <a:xfrm>
            <a:off x="370294" y="1467799"/>
            <a:ext cx="8512154" cy="3300683"/>
          </a:xfrm>
          <a:prstGeom prst="rect">
            <a:avLst/>
          </a:prstGeom>
          <a:solidFill>
            <a:srgbClr val="1D8BE6">
              <a:alpha val="1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9" name="Google Shape;1329;p23"/>
          <p:cNvSpPr txBox="1"/>
          <p:nvPr>
            <p:ph idx="1" type="subTitle"/>
          </p:nvPr>
        </p:nvSpPr>
        <p:spPr>
          <a:xfrm>
            <a:off x="367349" y="704817"/>
            <a:ext cx="5791200" cy="8235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Out back to a destination IP 192.168.1.90.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Over a known used port 4444.</a:t>
            </a:r>
            <a:endParaRPr sz="1200"/>
          </a:p>
        </p:txBody>
      </p:sp>
      <p:pic>
        <p:nvPicPr>
          <p:cNvPr id="1330" name="Google Shape;13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7349" y="741300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text, application, email&#10;&#10;Description automatically generated" id="1331" name="Google Shape;13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2050" y="1638916"/>
            <a:ext cx="7052142" cy="310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24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38" name="Google Shape;1338;p2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344" name="Google Shape;1344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45" name="Google Shape;1345;p25"/>
          <p:cNvSpPr txBox="1"/>
          <p:nvPr>
            <p:ph idx="2" type="subTitle"/>
          </p:nvPr>
        </p:nvSpPr>
        <p:spPr>
          <a:xfrm>
            <a:off x="90337" y="160470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Traffic containing Nmap or other port scans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More than 10 ports scanned in a minute or 10 consecutive (ICMP) requests.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Alarm when concurrent connections (ICMP) exceed 100 in an hour.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If a single IP address with a User Agent Nmap (for example) or any other suspicious User Agents attempts to access more than 3 ports within 30 minutes.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46" name="Google Shape;1346;p2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1079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r>
              <a:t/>
            </a:r>
            <a:endParaRPr sz="1000"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Configure firewall IDS to block IP that scans more than 3 ports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Close non-essential ports (allow 80 and 443)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Filter port to not respond to ICMP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Firewalls and IDSs can defend against Nmap. Possible defenses include blocking the probes, restricting information returned, slowing down the Nmap scan, and returning misleading information.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352" name="Google Shape;1352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53" name="Google Shape;1353;p26"/>
          <p:cNvSpPr txBox="1"/>
          <p:nvPr>
            <p:ph idx="2" type="subTitle"/>
          </p:nvPr>
        </p:nvSpPr>
        <p:spPr>
          <a:xfrm>
            <a:off x="168400" y="1443829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Detect access to this directory or file.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There is an excessive or abnormal amount of traffic to the hidden directory. 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An unknown IP or device accesses the directory.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Alert when any unknown IP or device attempts to access the folder. Alarm threshold of 5 attempts  within an hour.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Alert when there is a sudden increase of requests and traffic to the hidden folder.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354" name="Google Shape;1354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Remove web access to the file.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Move file from the web server. 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Restrict method of access to confidential file.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Turn off directory listing in Apache “indexes”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Create / add a deny list of IPs and devices (if needed) to firewall or IDS.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Encrypt data at rest.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Obfuscate naming conventions for sensitive/private/company critical data.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360" name="Google Shape;1360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61" name="Google Shape;1361;p27"/>
          <p:cNvSpPr txBox="1"/>
          <p:nvPr>
            <p:ph idx="2" type="subTitle"/>
          </p:nvPr>
        </p:nvSpPr>
        <p:spPr>
          <a:xfrm>
            <a:off x="81006" y="1471821"/>
            <a:ext cx="4490994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2095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“401’ unauthorized number of times in so many minutes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‘user_agent.original’  value contains ‘hydra’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There is an excess or abnormal amount of traffic from a single IP or device.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/>
              <a:t>Create an alert/email for 3 or more unsuccessful logins in a 10-minute time frame.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/>
              <a:t>Create and alert for a sudden increase of traffic from a single IP or device outside of the trusted list.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/>
              <a:t>Create an alert based on the signature ‘user_agent.original’ value that includes ‘Hydra’ in the name.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362" name="Google Shape;1362;p2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Use Captcha.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Initiate multiple logon failure lockout.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Use stronger more complex passwords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Security response for multiple failures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Set a lockout message and a re-direct to a login help page.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Freeze that user account for a period of time after failed login attempts. Account locked after 3 failed attempts within 10 minutes.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368" name="Google Shape;1368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69" name="Google Shape;1369;p28"/>
          <p:cNvSpPr txBox="1"/>
          <p:nvPr>
            <p:ph idx="2" type="subTitle"/>
          </p:nvPr>
        </p:nvSpPr>
        <p:spPr>
          <a:xfrm>
            <a:off x="168400" y="1415837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Create a whitelist/blacklist of IP addresses.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Note the number of times the Webdav directory is requested from IPs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Set an alert email and log when requests are made on protected files and folders from IPs.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370" name="Google Shape;1370;p28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</a:pPr>
            <a:r>
              <a:rPr lang="en"/>
              <a:t>Connections to the shared folder not accessible from the web interface.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r>
              <a:rPr lang="en"/>
              <a:t>Connections could be restricted by machine with firewall rule.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SzPts val="1200"/>
              <a:buNone/>
            </a:pPr>
            <a:r>
              <a:rPr lang="en"/>
              <a:t>Remove the folder from the webdav web server.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376" name="Google Shape;1376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377" name="Google Shape;1377;p29"/>
          <p:cNvSpPr txBox="1"/>
          <p:nvPr>
            <p:ph idx="2" type="subTitle"/>
          </p:nvPr>
        </p:nvSpPr>
        <p:spPr>
          <a:xfrm>
            <a:off x="206256" y="1446079"/>
            <a:ext cx="4365744" cy="331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952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Set an alarm for traffic moving over Port ‘4444’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Set a filter for filetype to detect executable files (.php) that are uploaded.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Set up IDS detection for new port/machine outbound connection.</a:t>
            </a:r>
            <a:endParaRPr/>
          </a:p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Filter alarm for “put” method for non-trusted Ips.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Set an alert email and log when “put” requests methods are made on non-protected folders /Webdav, from non-trusted IPs. The threshold for the alert set to one or meore attempts are made.</a:t>
            </a:r>
            <a:endParaRPr/>
          </a:p>
          <a:p>
            <a:pPr indent="-215900" lvl="0" marL="28575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378" name="Google Shape;1378;p29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Remove the upload ability from the web interface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Define valid types of files that the users should be allowed to upload.</a:t>
            </a:r>
            <a:endParaRPr/>
          </a:p>
          <a:p>
            <a:pPr indent="-2857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en"/>
              <a:t>Add a rule to block traffic to default ports of tools like meterpreter.</a:t>
            </a:r>
            <a:endParaRPr/>
          </a:p>
          <a:p>
            <a:pPr indent="-196850" lvl="1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Windows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ML-REFVM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8" name="Google Shape;1058;p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descr="Diagram&#10;&#10;Description automatically generated" id="1060" name="Google Shape;106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117" y="757436"/>
            <a:ext cx="5657440" cy="3708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5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6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{8E50EB20-2C0B-4D8B-8B4C-27CF7026FC21}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Collect and Monitor logs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Red vs Blue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Host Machine, used to view log data in a browser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7"/>
          <p:cNvGraphicFramePr/>
          <p:nvPr/>
        </p:nvGraphicFramePr>
        <p:xfrm>
          <a:off x="467150" y="11036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{8E50EB20-2C0B-4D8B-8B4C-27CF7026FC21}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unfiltered ports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80 CVE-2019-6579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and unsecured ports allow attackers to access directories and enable exploition of vulnerabilites.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Red team to find sensative private information included in publicly accessable files on port 80 </a:t>
                      </a:r>
                      <a:endParaRPr i="0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cve-2022-21907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CWE-98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CWE-23: Relative Path Traversal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indexing CWE-548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Improper Control allows directory traversal and Remote Code Execution and information leaking through directory listings.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Red team to locate the secret_folder and upload a php reverse shell script. 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 Force Password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CVE-2019-3747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passwords can be easy to guess using a brute force wordlist tool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Red team to brute force Ashton’s password, (Leopoldo) and access  the secret files.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hashes can be cracked online or with tools like John the Ripper, hashcat, and others; especially if not salted.</a:t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allowed the Red team to use md5cracker to solve the password for Ryan as linux4u.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0" name="Google Shape;109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1" name="Google Shape;1091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92" name="Google Shape;1092;p8"/>
          <p:cNvGraphicFramePr/>
          <p:nvPr/>
        </p:nvGraphicFramePr>
        <p:xfrm>
          <a:off x="467150" y="11036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{8E50EB20-2C0B-4D8B-8B4C-27CF7026FC21}</a:tableStyleId>
              </a:tblPr>
              <a:tblGrid>
                <a:gridCol w="2298725"/>
                <a:gridCol w="3276275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43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i="0"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Exploitation of an improperly configured server allows for access, and use of malicious scripts.</a:t>
                      </a:r>
                      <a:endParaRPr i="0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0" lang="en" sz="11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WebDav is not configured properly, it can lead to remotely modified content.</a:t>
                      </a:r>
                      <a:endParaRPr i="0"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32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User’s credentials found when logging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CVE-2020-24227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Storing a username/password in plain text not encrypted.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Aston had Ryan’s name and password hash stored on a public facing web site, allowing for further penetration.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8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Port Scanning using Nmap</a:t>
            </a:r>
            <a:endParaRPr/>
          </a:p>
        </p:txBody>
      </p:sp>
      <p:sp>
        <p:nvSpPr>
          <p:cNvPr id="1098" name="Google Shape;1098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99" name="Google Shape;1099;p9"/>
          <p:cNvSpPr/>
          <p:nvPr/>
        </p:nvSpPr>
        <p:spPr>
          <a:xfrm flipH="1">
            <a:off x="959675" y="1056071"/>
            <a:ext cx="2147394" cy="1196347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9"/>
          <p:cNvSpPr txBox="1"/>
          <p:nvPr/>
        </p:nvSpPr>
        <p:spPr>
          <a:xfrm>
            <a:off x="920994" y="1126203"/>
            <a:ext cx="2371500" cy="125549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Nmap was used to scan for open ports and services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9"/>
          <p:cNvGrpSpPr/>
          <p:nvPr/>
        </p:nvGrpSpPr>
        <p:grpSpPr>
          <a:xfrm>
            <a:off x="349605" y="926323"/>
            <a:ext cx="533372" cy="533480"/>
            <a:chOff x="457200" y="1378813"/>
            <a:chExt cx="695400" cy="695450"/>
          </a:xfrm>
        </p:grpSpPr>
        <p:sp>
          <p:nvSpPr>
            <p:cNvPr id="1102" name="Google Shape;1102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4" name="Google Shape;1104;p9"/>
          <p:cNvGrpSpPr/>
          <p:nvPr/>
        </p:nvGrpSpPr>
        <p:grpSpPr>
          <a:xfrm>
            <a:off x="284911" y="2694249"/>
            <a:ext cx="533372" cy="533480"/>
            <a:chOff x="457200" y="1378813"/>
            <a:chExt cx="695400" cy="695450"/>
          </a:xfrm>
        </p:grpSpPr>
        <p:sp>
          <p:nvSpPr>
            <p:cNvPr id="1105" name="Google Shape;1105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6" name="Google Shape;1106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7" name="Google Shape;1107;p9"/>
          <p:cNvSpPr/>
          <p:nvPr/>
        </p:nvSpPr>
        <p:spPr>
          <a:xfrm flipH="1">
            <a:off x="869167" y="2932549"/>
            <a:ext cx="2276282" cy="1400252"/>
          </a:xfrm>
          <a:prstGeom prst="round2DiagRect">
            <a:avLst>
              <a:gd fmla="val 16667" name="adj1"/>
              <a:gd fmla="val 7483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9"/>
          <p:cNvSpPr txBox="1"/>
          <p:nvPr/>
        </p:nvSpPr>
        <p:spPr>
          <a:xfrm>
            <a:off x="916165" y="2921723"/>
            <a:ext cx="2276282" cy="1488066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Ip address 192.168.1.105 had an open port 22 and 80, allowing access to the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directories</a:t>
            </a:r>
            <a:r>
              <a:rPr b="0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9" name="Google Shape;1109;p9"/>
          <p:cNvGrpSpPr/>
          <p:nvPr/>
        </p:nvGrpSpPr>
        <p:grpSpPr>
          <a:xfrm>
            <a:off x="3711590" y="887903"/>
            <a:ext cx="533372" cy="533480"/>
            <a:chOff x="457200" y="1378813"/>
            <a:chExt cx="695400" cy="695450"/>
          </a:xfrm>
        </p:grpSpPr>
        <p:sp>
          <p:nvSpPr>
            <p:cNvPr id="1110" name="Google Shape;1110;p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Text&#10;&#10;Description automatically generated" id="1112" name="Google Shape;111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6214" y="1091475"/>
            <a:ext cx="4412441" cy="3390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